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C8481-DFA3-45A3-842E-68F283C69D97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535BF-4171-47F5-A231-7D74FDA1A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107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C8481-DFA3-45A3-842E-68F283C69D97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535BF-4171-47F5-A231-7D74FDA1A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86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C8481-DFA3-45A3-842E-68F283C69D97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535BF-4171-47F5-A231-7D74FDA1A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56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C8481-DFA3-45A3-842E-68F283C69D97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535BF-4171-47F5-A231-7D74FDA1A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42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C8481-DFA3-45A3-842E-68F283C69D97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535BF-4171-47F5-A231-7D74FDA1A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32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C8481-DFA3-45A3-842E-68F283C69D97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535BF-4171-47F5-A231-7D74FDA1A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9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C8481-DFA3-45A3-842E-68F283C69D97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535BF-4171-47F5-A231-7D74FDA1A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885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C8481-DFA3-45A3-842E-68F283C69D97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535BF-4171-47F5-A231-7D74FDA1A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195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C8481-DFA3-45A3-842E-68F283C69D97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535BF-4171-47F5-A231-7D74FDA1A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868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C8481-DFA3-45A3-842E-68F283C69D97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535BF-4171-47F5-A231-7D74FDA1A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399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C8481-DFA3-45A3-842E-68F283C69D97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535BF-4171-47F5-A231-7D74FDA1A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57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C8481-DFA3-45A3-842E-68F283C69D97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535BF-4171-47F5-A231-7D74FDA1A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88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mailto:louise.rosenberg@capiostgoran.se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://www.steningevik.se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tmp"/><Relationship Id="rId5" Type="http://schemas.openxmlformats.org/officeDocument/2006/relationships/image" Target="../media/image1.png"/><Relationship Id="rId4" Type="http://schemas.openxmlformats.org/officeDocument/2006/relationships/hyperlink" Target="mailto:jana.de-boniface@ki.se" TargetMode="External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8002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3200" b="1" dirty="0">
                <a:solidFill>
                  <a:prstClr val="black"/>
                </a:solidFill>
                <a:latin typeface="Adobe Devanagari" pitchFamily="18" charset="0"/>
                <a:cs typeface="Adobe Devanagari" pitchFamily="18" charset="0"/>
              </a:rPr>
              <a:t>Nationell kurs i </a:t>
            </a:r>
            <a:r>
              <a:rPr lang="sv-SE" sz="3200" b="1" dirty="0" err="1">
                <a:solidFill>
                  <a:prstClr val="black"/>
                </a:solidFill>
                <a:latin typeface="Adobe Devanagari" pitchFamily="18" charset="0"/>
                <a:cs typeface="Adobe Devanagari" pitchFamily="18" charset="0"/>
              </a:rPr>
              <a:t>onkoplastikkirurgi</a:t>
            </a:r>
            <a:br>
              <a:rPr lang="sv-SE" sz="3200" b="1" dirty="0">
                <a:solidFill>
                  <a:prstClr val="black"/>
                </a:solidFill>
                <a:latin typeface="Adobe Devanagari" pitchFamily="18" charset="0"/>
                <a:cs typeface="Adobe Devanagari" pitchFamily="18" charset="0"/>
              </a:rPr>
            </a:br>
            <a:r>
              <a:rPr lang="sv-SE" sz="2400" b="1" dirty="0">
                <a:solidFill>
                  <a:prstClr val="black"/>
                </a:solidFill>
                <a:latin typeface="Adobe Devanagari" pitchFamily="18" charset="0"/>
                <a:cs typeface="Adobe Devanagari" pitchFamily="18" charset="0"/>
              </a:rPr>
              <a:t>Steningevik Konferens, 15-17 maj 2023</a:t>
            </a:r>
            <a:endParaRPr lang="en-US" sz="2400" b="1" dirty="0">
              <a:latin typeface="Adobe Devanagari" pitchFamily="18" charset="0"/>
              <a:cs typeface="Adobe Devanagari" pitchFamily="18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107504" y="1988840"/>
            <a:ext cx="8928992" cy="39434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1600" b="1" dirty="0">
                <a:latin typeface="Adobe Arabic" pitchFamily="18" charset="-78"/>
                <a:cs typeface="Adobe Arabic" pitchFamily="18" charset="-78"/>
              </a:rPr>
              <a:t>TID OCH PLATS</a:t>
            </a:r>
            <a:r>
              <a:rPr lang="sv-SE" sz="1600" b="1" dirty="0"/>
              <a:t>	</a:t>
            </a:r>
            <a:r>
              <a:rPr lang="sv-SE" sz="1600" dirty="0">
                <a:latin typeface="Adobe Devanagari" pitchFamily="18" charset="0"/>
                <a:cs typeface="Adobe Devanagari" pitchFamily="18" charset="0"/>
              </a:rPr>
              <a:t>Steningevik nära Arlanda (</a:t>
            </a:r>
            <a:r>
              <a:rPr lang="sv-SE" sz="1600" dirty="0">
                <a:latin typeface="Adobe Devanagari" pitchFamily="18" charset="0"/>
                <a:cs typeface="Adobe Devanagari" pitchFamily="18" charset="0"/>
                <a:hlinkClick r:id="rId2"/>
              </a:rPr>
              <a:t>www.steningevik.se</a:t>
            </a:r>
            <a:r>
              <a:rPr lang="sv-SE" sz="1600" dirty="0">
                <a:latin typeface="Adobe Devanagari" pitchFamily="18" charset="0"/>
                <a:cs typeface="Adobe Devanagari" pitchFamily="18" charset="0"/>
              </a:rPr>
              <a:t>)</a:t>
            </a:r>
          </a:p>
          <a:p>
            <a:pPr marL="0" indent="0">
              <a:buNone/>
            </a:pPr>
            <a:r>
              <a:rPr lang="sv-SE" sz="1600" b="1" dirty="0">
                <a:latin typeface="Adobe Arabic" pitchFamily="18" charset="-78"/>
                <a:cs typeface="Adobe Arabic" pitchFamily="18" charset="-78"/>
              </a:rPr>
              <a:t>ARRANGÖR</a:t>
            </a:r>
            <a:r>
              <a:rPr lang="sv-SE" sz="1600" b="1" dirty="0"/>
              <a:t>		</a:t>
            </a:r>
            <a:r>
              <a:rPr lang="sv-SE" sz="1600" dirty="0">
                <a:latin typeface="Adobe Devanagari" pitchFamily="18" charset="0"/>
                <a:cs typeface="Adobe Devanagari" pitchFamily="18" charset="0"/>
              </a:rPr>
              <a:t>Capio S:t Görans sjukhus AB med generöst stöd av Svensk Förening för Bröstkirurgi, Astra 		Zeneca, </a:t>
            </a:r>
            <a:r>
              <a:rPr lang="sv-SE" sz="1600" dirty="0" err="1">
                <a:latin typeface="Adobe Devanagari" pitchFamily="18" charset="0"/>
                <a:cs typeface="Adobe Devanagari" pitchFamily="18" charset="0"/>
              </a:rPr>
              <a:t>Amoena</a:t>
            </a:r>
            <a:r>
              <a:rPr lang="sv-SE" sz="1600" dirty="0">
                <a:latin typeface="Adobe Devanagari" pitchFamily="18" charset="0"/>
                <a:cs typeface="Adobe Devanagari" pitchFamily="18" charset="0"/>
              </a:rPr>
              <a:t> och </a:t>
            </a:r>
            <a:r>
              <a:rPr lang="sv-SE" sz="1600" dirty="0" err="1">
                <a:latin typeface="Adobe Devanagari" pitchFamily="18" charset="0"/>
                <a:cs typeface="Adobe Devanagari" pitchFamily="18" charset="0"/>
              </a:rPr>
              <a:t>Promeduc</a:t>
            </a:r>
            <a:r>
              <a:rPr lang="sv-SE" sz="1600" dirty="0">
                <a:latin typeface="Adobe Devanagari" pitchFamily="18" charset="0"/>
                <a:cs typeface="Adobe Devanagari" pitchFamily="18" charset="0"/>
              </a:rPr>
              <a:t>.</a:t>
            </a:r>
          </a:p>
          <a:p>
            <a:pPr marL="0" indent="0">
              <a:buNone/>
            </a:pPr>
            <a:r>
              <a:rPr lang="sv-SE" sz="1600" b="1" dirty="0">
                <a:latin typeface="Adobe Arabic" pitchFamily="18" charset="-78"/>
                <a:cs typeface="Adobe Arabic" pitchFamily="18" charset="-78"/>
              </a:rPr>
              <a:t>MÅLGRUPP</a:t>
            </a:r>
            <a:r>
              <a:rPr lang="sv-SE" sz="1600" b="1" dirty="0"/>
              <a:t>		</a:t>
            </a:r>
            <a:r>
              <a:rPr lang="sv-SE" sz="1600" dirty="0">
                <a:latin typeface="Adobe Devanagari" pitchFamily="18" charset="0"/>
                <a:cs typeface="Adobe Devanagari" pitchFamily="18" charset="0"/>
              </a:rPr>
              <a:t>Bröstkirurger och plastikkirurger med specialintresse för </a:t>
            </a:r>
            <a:r>
              <a:rPr lang="sv-SE" sz="1600" dirty="0" err="1">
                <a:latin typeface="Adobe Devanagari" pitchFamily="18" charset="0"/>
                <a:cs typeface="Adobe Devanagari" pitchFamily="18" charset="0"/>
              </a:rPr>
              <a:t>onkoplastikkirurgi</a:t>
            </a:r>
            <a:r>
              <a:rPr lang="sv-SE" sz="1600" dirty="0">
                <a:latin typeface="Adobe Devanagari" pitchFamily="18" charset="0"/>
                <a:cs typeface="Adobe Devanagari" pitchFamily="18" charset="0"/>
              </a:rPr>
              <a:t>.</a:t>
            </a:r>
          </a:p>
          <a:p>
            <a:pPr marL="0" indent="0">
              <a:buNone/>
            </a:pPr>
            <a:r>
              <a:rPr lang="sv-SE" sz="1600" b="1" dirty="0">
                <a:latin typeface="Adobe Arabic" pitchFamily="18" charset="-78"/>
                <a:cs typeface="Adobe Arabic" pitchFamily="18" charset="-78"/>
              </a:rPr>
              <a:t>LÄRARE		</a:t>
            </a:r>
            <a:r>
              <a:rPr lang="sv-SE" sz="1600" dirty="0">
                <a:latin typeface="Adobe Devanagari" pitchFamily="18" charset="0"/>
                <a:cs typeface="Adobe Devanagari" pitchFamily="18" charset="0"/>
              </a:rPr>
              <a:t>Tor </a:t>
            </a:r>
            <a:r>
              <a:rPr lang="sv-SE" sz="1600" dirty="0" err="1">
                <a:latin typeface="Adobe Devanagari" pitchFamily="18" charset="0"/>
                <a:cs typeface="Adobe Devanagari" pitchFamily="18" charset="0"/>
              </a:rPr>
              <a:t>Svensjö</a:t>
            </a:r>
            <a:r>
              <a:rPr lang="sv-SE" sz="1600" dirty="0">
                <a:latin typeface="Adobe Devanagari" pitchFamily="18" charset="0"/>
                <a:cs typeface="Adobe Devanagari" pitchFamily="18" charset="0"/>
              </a:rPr>
              <a:t> och Jana de Boniface, Sverige samt Elisabeth Elder, Sydney. </a:t>
            </a:r>
            <a:endParaRPr lang="sv-SE" sz="1600" b="1" dirty="0">
              <a:latin typeface="Adobe Arabic" pitchFamily="18" charset="-78"/>
              <a:cs typeface="Adobe Arabic" pitchFamily="18" charset="-78"/>
            </a:endParaRPr>
          </a:p>
          <a:p>
            <a:pPr marL="0" indent="0">
              <a:buNone/>
            </a:pPr>
            <a:r>
              <a:rPr lang="sv-SE" sz="1600" b="1" dirty="0">
                <a:latin typeface="Adobe Arabic" pitchFamily="18" charset="-78"/>
                <a:cs typeface="Adobe Arabic" pitchFamily="18" charset="-78"/>
              </a:rPr>
              <a:t>INNEHÅLL</a:t>
            </a:r>
            <a:r>
              <a:rPr lang="sv-SE" sz="1600" b="1" dirty="0"/>
              <a:t>		</a:t>
            </a:r>
            <a:r>
              <a:rPr lang="sv-SE" sz="1600" dirty="0">
                <a:latin typeface="Adobe Devanagari" pitchFamily="18" charset="0"/>
                <a:cs typeface="Adobe Devanagari" pitchFamily="18" charset="0"/>
              </a:rPr>
              <a:t>Tekniker och vetenskapligt underlag för bröstbevarande kirurgi och </a:t>
            </a:r>
            <a:r>
              <a:rPr lang="sv-SE" sz="1600" dirty="0" err="1">
                <a:latin typeface="Adobe Devanagari" pitchFamily="18" charset="0"/>
                <a:cs typeface="Adobe Devanagari" pitchFamily="18" charset="0"/>
              </a:rPr>
              <a:t>rekonstruktiv</a:t>
            </a:r>
            <a:r>
              <a:rPr lang="sv-SE" sz="1600" dirty="0">
                <a:latin typeface="Adobe Devanagari" pitchFamily="18" charset="0"/>
                <a:cs typeface="Adobe Devanagari" pitchFamily="18" charset="0"/>
              </a:rPr>
              <a:t> 			bröstkirurgi, praktiska övningar och ritning på modeller, patientinformation, 			falldiskussioner och handläggning av komplikationer</a:t>
            </a:r>
          </a:p>
          <a:p>
            <a:pPr marL="0" indent="0">
              <a:buNone/>
            </a:pPr>
            <a:r>
              <a:rPr lang="sv-SE" sz="1600" b="1" dirty="0">
                <a:latin typeface="Adobe Arabic" pitchFamily="18" charset="-78"/>
                <a:cs typeface="Adobe Arabic" pitchFamily="18" charset="-78"/>
              </a:rPr>
              <a:t>ANTAL PLATSER</a:t>
            </a:r>
            <a:r>
              <a:rPr lang="sv-SE" sz="1600" b="1" dirty="0"/>
              <a:t>	</a:t>
            </a:r>
            <a:r>
              <a:rPr lang="sv-SE" sz="1600" dirty="0">
                <a:latin typeface="Adobe Devanagari" pitchFamily="18" charset="0"/>
                <a:cs typeface="Adobe Devanagari" pitchFamily="18" charset="0"/>
              </a:rPr>
              <a:t>25</a:t>
            </a:r>
            <a:r>
              <a:rPr lang="sv-SE" sz="1600" b="1" dirty="0"/>
              <a:t>	</a:t>
            </a:r>
            <a:endParaRPr lang="sv-SE" sz="1600" dirty="0">
              <a:latin typeface="Adobe Devanagari" pitchFamily="18" charset="0"/>
              <a:cs typeface="Adobe Devanagari" pitchFamily="18" charset="0"/>
            </a:endParaRPr>
          </a:p>
          <a:p>
            <a:pPr marL="0" indent="0">
              <a:buNone/>
            </a:pPr>
            <a:r>
              <a:rPr lang="sv-SE" sz="1600" b="1" dirty="0">
                <a:latin typeface="Adobe Arabic" pitchFamily="18" charset="-78"/>
                <a:cs typeface="Adobe Arabic" pitchFamily="18" charset="-78"/>
              </a:rPr>
              <a:t>RESA OCH BOENDE</a:t>
            </a:r>
            <a:r>
              <a:rPr lang="sv-SE" sz="1600" b="1" dirty="0"/>
              <a:t>	</a:t>
            </a:r>
            <a:r>
              <a:rPr lang="sv-SE" sz="1600" dirty="0">
                <a:latin typeface="Adobe Devanagari" pitchFamily="18" charset="0"/>
                <a:cs typeface="Adobe Devanagari" pitchFamily="18" charset="0"/>
              </a:rPr>
              <a:t>Resa ordnas och betalas av kursdeltagare. Boende och förtäring ingår i kursavgiften som 		meddelas under hösten 2022.</a:t>
            </a:r>
          </a:p>
          <a:p>
            <a:pPr marL="0" indent="0">
              <a:buNone/>
            </a:pPr>
            <a:r>
              <a:rPr lang="sv-SE" sz="1600" b="1" dirty="0">
                <a:latin typeface="Adobe Arabic" pitchFamily="18" charset="-78"/>
                <a:cs typeface="Adobe Arabic" pitchFamily="18" charset="-78"/>
              </a:rPr>
              <a:t>ANMÄLAN	</a:t>
            </a:r>
            <a:r>
              <a:rPr lang="sv-SE" sz="1600" b="1" dirty="0"/>
              <a:t>	</a:t>
            </a:r>
            <a:r>
              <a:rPr lang="sv-SE" sz="1600">
                <a:latin typeface="Adobe Devanagari" pitchFamily="18" charset="0"/>
                <a:cs typeface="Adobe Devanagari" pitchFamily="18" charset="0"/>
              </a:rPr>
              <a:t>Senast 5 </a:t>
            </a:r>
            <a:r>
              <a:rPr lang="sv-SE" sz="1600" dirty="0">
                <a:latin typeface="Adobe Devanagari" pitchFamily="18" charset="0"/>
                <a:cs typeface="Adobe Devanagari" pitchFamily="18" charset="0"/>
              </a:rPr>
              <a:t>mars 2023 hos kurssekreterare Lollo Rosenberg: 					</a:t>
            </a:r>
            <a:r>
              <a:rPr lang="sv-SE" sz="1600" dirty="0">
                <a:latin typeface="Adobe Devanagari" pitchFamily="18" charset="0"/>
                <a:cs typeface="Adobe Devanagari" pitchFamily="18" charset="0"/>
                <a:hlinkClick r:id="rId3"/>
              </a:rPr>
              <a:t>louise.rosenberg@capiostgoran.se</a:t>
            </a:r>
            <a:r>
              <a:rPr lang="sv-SE" sz="1600" dirty="0">
                <a:latin typeface="Adobe Devanagari" pitchFamily="18" charset="0"/>
                <a:cs typeface="Adobe Devanagari" pitchFamily="18" charset="0"/>
              </a:rPr>
              <a:t> </a:t>
            </a:r>
          </a:p>
          <a:p>
            <a:pPr marL="0" indent="0">
              <a:buNone/>
            </a:pPr>
            <a:r>
              <a:rPr lang="sv-SE" sz="1600" b="1" dirty="0">
                <a:latin typeface="Adobe Arabic" pitchFamily="18" charset="-78"/>
                <a:cs typeface="Adobe Arabic" pitchFamily="18" charset="-78"/>
              </a:rPr>
              <a:t>KURSANSVARIG</a:t>
            </a:r>
            <a:r>
              <a:rPr lang="sv-SE" sz="1600" b="1" dirty="0"/>
              <a:t>	</a:t>
            </a:r>
            <a:r>
              <a:rPr lang="sv-SE" sz="1600" dirty="0">
                <a:latin typeface="Adobe Devanagari" pitchFamily="18" charset="0"/>
                <a:cs typeface="Adobe Devanagari" pitchFamily="18" charset="0"/>
              </a:rPr>
              <a:t>Jana de Boniface, </a:t>
            </a:r>
            <a:r>
              <a:rPr lang="sv-SE" sz="1600" dirty="0">
                <a:latin typeface="Adobe Devanagari" pitchFamily="18" charset="0"/>
                <a:cs typeface="Adobe Devanagari" pitchFamily="18" charset="0"/>
                <a:hlinkClick r:id="rId4"/>
              </a:rPr>
              <a:t>jana.de-boniface@ki.se</a:t>
            </a:r>
            <a:r>
              <a:rPr lang="sv-SE" sz="1600" dirty="0">
                <a:latin typeface="Adobe Devanagari" pitchFamily="18" charset="0"/>
                <a:cs typeface="Adobe Devanagari" pitchFamily="18" charset="0"/>
              </a:rPr>
              <a:t>, 070-2472305 (ej anmälan!)</a:t>
            </a:r>
            <a:endParaRPr lang="en-US" sz="1600" dirty="0">
              <a:latin typeface="Adobe Devanagari" pitchFamily="18" charset="0"/>
              <a:cs typeface="Adobe Devanagari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40668"/>
            <a:ext cx="1321476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9D93A3C-66F3-4BB3-AF73-AC3EA7DD805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449" y="378866"/>
            <a:ext cx="1414999" cy="1419748"/>
          </a:xfrm>
          <a:prstGeom prst="rect">
            <a:avLst/>
          </a:prstGeom>
        </p:spPr>
      </p:pic>
      <p:pic>
        <p:nvPicPr>
          <p:cNvPr id="7" name="Bildobjekt 8" descr="C:\Users\jande-\Desktop\Amoena_Logo_80Black.jpg">
            <a:extLst>
              <a:ext uri="{FF2B5EF4-FFF2-40B4-BE49-F238E27FC236}">
                <a16:creationId xmlns:a16="http://schemas.microsoft.com/office/drawing/2014/main" id="{889348E4-0D04-4A0C-8B46-C94FB542F371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1658" y="6388194"/>
            <a:ext cx="1379161" cy="21439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Bildobjekt 29" descr="C:\Users\jande-\Desktop\Promeduc surgical.jpg">
            <a:extLst>
              <a:ext uri="{FF2B5EF4-FFF2-40B4-BE49-F238E27FC236}">
                <a16:creationId xmlns:a16="http://schemas.microsoft.com/office/drawing/2014/main" id="{A25C3CD0-4A82-44C0-807D-88B53D61471D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9779" y="6184294"/>
            <a:ext cx="2016616" cy="57333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Bild 3" descr="AstraZeneca">
            <a:extLst>
              <a:ext uri="{FF2B5EF4-FFF2-40B4-BE49-F238E27FC236}">
                <a16:creationId xmlns:a16="http://schemas.microsoft.com/office/drawing/2014/main" id="{8E81BF6A-C5EC-4132-854A-AA6E98ACC9F6}"/>
              </a:ext>
            </a:extLst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6142772"/>
            <a:ext cx="2100828" cy="5888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010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188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Adobe Arabic</vt:lpstr>
      <vt:lpstr>Adobe Devanagari</vt:lpstr>
      <vt:lpstr>Arial</vt:lpstr>
      <vt:lpstr>Calibri</vt:lpstr>
      <vt:lpstr>Office-tema</vt:lpstr>
      <vt:lpstr>Nationell kurs i onkoplastikkirurgi Steningevik Konferens, 15-17 maj 2023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Nationell kurs i onkoplastikkirurgi Steningevik Konferens, 8-10 juni 2016</dc:title>
  <dc:creator>Jana De-Boniface</dc:creator>
  <cp:lastModifiedBy>Jana de Boniface</cp:lastModifiedBy>
  <cp:revision>18</cp:revision>
  <dcterms:created xsi:type="dcterms:W3CDTF">2016-01-21T10:59:59Z</dcterms:created>
  <dcterms:modified xsi:type="dcterms:W3CDTF">2022-09-19T11:57:59Z</dcterms:modified>
</cp:coreProperties>
</file>